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97" r:id="rId3"/>
    <p:sldId id="296" r:id="rId4"/>
    <p:sldId id="295" r:id="rId5"/>
    <p:sldId id="294" r:id="rId6"/>
    <p:sldId id="279" r:id="rId7"/>
    <p:sldId id="280" r:id="rId8"/>
    <p:sldId id="281" r:id="rId9"/>
    <p:sldId id="282" r:id="rId10"/>
    <p:sldId id="283" r:id="rId11"/>
    <p:sldId id="286" r:id="rId12"/>
    <p:sldId id="285" r:id="rId13"/>
    <p:sldId id="284" r:id="rId14"/>
    <p:sldId id="288" r:id="rId15"/>
    <p:sldId id="298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tin" initials="Y" lastIdx="1" clrIdx="0">
    <p:extLst>
      <p:ext uri="{19B8F6BF-5375-455C-9EA6-DF929625EA0E}">
        <p15:presenceInfo xmlns:p15="http://schemas.microsoft.com/office/powerpoint/2012/main" userId="Yat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an Singh" userId="4de0ad5185e4a07f" providerId="LiveId" clId="{C56927B4-AE48-413E-9CF1-0A7E90D8C2A9}"/>
    <pc:docChg chg="undo custSel modSld">
      <pc:chgData name="Kishan Singh" userId="4de0ad5185e4a07f" providerId="LiveId" clId="{C56927B4-AE48-413E-9CF1-0A7E90D8C2A9}" dt="2025-02-21T06:39:50.078" v="13" actId="21"/>
      <pc:docMkLst>
        <pc:docMk/>
      </pc:docMkLst>
      <pc:sldChg chg="modSp mod">
        <pc:chgData name="Kishan Singh" userId="4de0ad5185e4a07f" providerId="LiveId" clId="{C56927B4-AE48-413E-9CF1-0A7E90D8C2A9}" dt="2025-02-21T06:37:56.391" v="6" actId="207"/>
        <pc:sldMkLst>
          <pc:docMk/>
          <pc:sldMk cId="3218502995" sldId="291"/>
        </pc:sldMkLst>
        <pc:spChg chg="mod">
          <ac:chgData name="Kishan Singh" userId="4de0ad5185e4a07f" providerId="LiveId" clId="{C56927B4-AE48-413E-9CF1-0A7E90D8C2A9}" dt="2025-02-21T06:37:56.391" v="6" actId="207"/>
          <ac:spMkLst>
            <pc:docMk/>
            <pc:sldMk cId="3218502995" sldId="291"/>
            <ac:spMk id="2" creationId="{98B20CD7-C6DD-4DE9-9D10-DE089B5BEB87}"/>
          </ac:spMkLst>
        </pc:spChg>
      </pc:sldChg>
      <pc:sldChg chg="addSp delSp modSp mod chgLayout">
        <pc:chgData name="Kishan Singh" userId="4de0ad5185e4a07f" providerId="LiveId" clId="{C56927B4-AE48-413E-9CF1-0A7E90D8C2A9}" dt="2025-02-21T06:39:50.078" v="13" actId="21"/>
        <pc:sldMkLst>
          <pc:docMk/>
          <pc:sldMk cId="3456965404" sldId="296"/>
        </pc:sldMkLst>
        <pc:spChg chg="add del mod ord">
          <ac:chgData name="Kishan Singh" userId="4de0ad5185e4a07f" providerId="LiveId" clId="{C56927B4-AE48-413E-9CF1-0A7E90D8C2A9}" dt="2025-02-21T06:39:50.078" v="13" actId="21"/>
          <ac:spMkLst>
            <pc:docMk/>
            <pc:sldMk cId="3456965404" sldId="296"/>
            <ac:spMk id="11" creationId="{0B7DDF6A-916B-D9A9-9C27-0B52157B4053}"/>
          </ac:spMkLst>
        </pc:spChg>
        <pc:spChg chg="add mod ord">
          <ac:chgData name="Kishan Singh" userId="4de0ad5185e4a07f" providerId="LiveId" clId="{C56927B4-AE48-413E-9CF1-0A7E90D8C2A9}" dt="2025-02-21T06:39:06.690" v="7" actId="6264"/>
          <ac:spMkLst>
            <pc:docMk/>
            <pc:sldMk cId="3456965404" sldId="296"/>
            <ac:spMk id="13" creationId="{142E27AE-138F-4267-FF6A-DF3BBACA3D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0E51-C56C-4012-806D-5784D7847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4379B-293E-4460-9C51-DB12A9909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BF51B-4BD0-4EFE-AE73-C1388113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44C22-4A7D-4C9A-9CFB-38C755C5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507E8-2023-4990-8637-E5D00E05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16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F586-8A25-41D4-8C2E-A3434F62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7208-F6E4-40C9-9DBD-0A4A2B3F0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37182-6D42-46B7-9BC2-096EAD79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1B30F-2E64-439F-818B-EE5F17C69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AA50A-C3EE-4C37-A933-644D5F5C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72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EB6088-550A-4188-9DBC-3B7286E4E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1EF74-59A3-4CC0-B0AA-9849CA3A8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322DB-1934-4868-9A18-DE9C3838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8EE36-E064-4B6C-B0FF-AC899DD9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FF61C-47C4-4916-A962-0F59B686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93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576C-F80A-4EAB-8C8F-BBDB9ABA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0900F-C6DE-4F69-A2BA-DF10BB697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B3157-F27B-4E63-9DBB-F58DFC8E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40A0F-97C9-48CA-86FD-74CD55FD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4BB5-872F-4F5A-85AA-564C00A7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84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F1EC-FC81-4484-87E7-E755229D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46B2B-3192-42FE-A955-BFD867C1B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A8737-1000-40BD-A6B6-6D0DD42C2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7A54A-5D85-4FD9-A979-E3542C09D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B490-7906-41ED-9796-2BDD2F19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23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43D2-FF36-453B-BFB2-0BAF1257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C102-52DD-4C30-A01D-01C50E787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C59A3-0F71-40FD-AE38-27AEFD525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38265-0A1E-4331-A213-9F2F0EA8B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9DDC3-7FE5-4D90-ABA8-48992D9E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8B236-AC6B-4345-8250-CB025677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94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233-9661-479E-B116-39CB9AD2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C6FC3-3BA6-423F-8A38-4F8C54239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72EAD-6D99-43F7-8A5A-1304FC623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D30BD-792F-4459-AFB1-0E34283D3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94802-92B6-4B74-A588-D2C02C3C5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0734C5-CC55-417E-B20B-0D85C2C8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36EB8-1E6A-4066-B5FF-FEE35BB4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415B4D-5530-4FDB-8291-C541AB14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34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FC82-8A81-4F85-A55B-A40F53F0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72AE1-0C47-4584-889B-AEBE8210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0E063-B543-43FC-824B-6183254E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A85CE-2C75-4DA9-BD1A-FBC45000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83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073DA-4C5F-45F6-AB02-6DEC4325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04056-00C2-4DBD-A7AB-E087651E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7FF6C-2B52-4E44-8D13-DBF19555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83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AF36-3EBC-4FE3-B8C3-0E6A6D99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D2237-82C3-4D96-977B-4B769A95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755EB-FBA9-4DE0-BAFB-FD61FCB03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2DDD3-39D1-488E-B7E7-95B41C02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A3D10-0174-4FE0-BF7C-0409B6BF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EECE4-A754-46BD-8627-FF868E05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38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40A0-2E4B-4DA6-8627-02A5156C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EB7FAF-CDC7-4A9C-8142-8CB33CF4C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06981-476F-430D-BD63-D75784F9E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8D206-CEED-4E4C-88AB-83BE01A5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C3683-34E4-4696-A4F0-E13EC856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5D75B-65CC-4FF8-AF4B-D0248120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11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53473-5C74-47DD-BB3A-C0331A19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E7A47-974E-40BA-818D-94E00BF59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29963-70E6-424D-BFF3-7AF57E1F4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CC6EE-CA8B-4DE3-83BE-5C755E0F92FF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2E6BC-D404-4281-AE8C-F5B084538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F071C-F454-49A8-AD03-C934581D5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037A-8712-42E1-A4A2-11AB8AC9F4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43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25A02-54B4-4085-AA74-7172D6F15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0A814-AE87-4AAF-B243-7F076C8D156A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venir LT Pro 65 Medium" panose="020B0603020203020204" pitchFamily="34" charset="0"/>
              </a:rPr>
              <a:t>AtliQ 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766D5-9C13-43FA-B2C8-4C219B2CF2F3}"/>
              </a:ext>
            </a:extLst>
          </p:cNvPr>
          <p:cNvSpPr txBox="1"/>
          <p:nvPr/>
        </p:nvSpPr>
        <p:spPr>
          <a:xfrm>
            <a:off x="9252857" y="6457332"/>
            <a:ext cx="354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venir LT Pro 65 Medium" panose="020B0603020203020204" pitchFamily="34" charset="0"/>
              </a:rPr>
              <a:t>Presented by Yatin Lokhande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9E00953-C2C2-4FC6-B302-A1F5D53D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1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02EBE-EA42-4D3F-98F7-DE5853E1388B}"/>
              </a:ext>
            </a:extLst>
          </p:cNvPr>
          <p:cNvSpPr txBox="1"/>
          <p:nvPr/>
        </p:nvSpPr>
        <p:spPr>
          <a:xfrm>
            <a:off x="8937914" y="6539822"/>
            <a:ext cx="3254086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F2B6D-05D6-41FE-BF97-BFFB0A8034A0}"/>
              </a:ext>
            </a:extLst>
          </p:cNvPr>
          <p:cNvSpPr txBox="1"/>
          <p:nvPr/>
        </p:nvSpPr>
        <p:spPr>
          <a:xfrm>
            <a:off x="1080000" y="240434"/>
            <a:ext cx="9897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a report which contains the top 5 customers who received an average high pre invoice discount_pct for the fiscal year 2021 and in the Indian market. The final output contains these fields 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customer_code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customer average_discount_percentage.</a:t>
            </a:r>
          </a:p>
          <a:p>
            <a:endParaRPr lang="en-GB" sz="1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FA1C3-8A85-6680-6D10-09E6B953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" y="0"/>
            <a:ext cx="1076325" cy="1076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07A08-4BA2-1923-D27A-5D037778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296955"/>
            <a:ext cx="6637595" cy="379508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9467C3-8C5E-2308-5ED7-F3933FA2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382" y="4608854"/>
            <a:ext cx="4882451" cy="16888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54C6C59-00E5-D431-ED2E-FA0C3D4B72D0}"/>
              </a:ext>
            </a:extLst>
          </p:cNvPr>
          <p:cNvCxnSpPr/>
          <p:nvPr/>
        </p:nvCxnSpPr>
        <p:spPr>
          <a:xfrm>
            <a:off x="5131837" y="4366727"/>
            <a:ext cx="1670545" cy="11943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76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F2B6D-05D6-41FE-BF97-BFFB0A8034A0}"/>
              </a:ext>
            </a:extLst>
          </p:cNvPr>
          <p:cNvSpPr txBox="1"/>
          <p:nvPr/>
        </p:nvSpPr>
        <p:spPr>
          <a:xfrm>
            <a:off x="1076325" y="338627"/>
            <a:ext cx="1059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complete report of the Gross sales amount for the customer "Atliq Exclusive "for each month. This analysis helps to get an idea of low and high-performing months and take strategic decisions. The final</a:t>
            </a:r>
          </a:p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contains these columns: Month Year Gross sales Amount.</a:t>
            </a:r>
          </a:p>
          <a:p>
            <a:endParaRPr lang="en-GB" sz="1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3745-8B76-4CEC-AF5B-19A5535AB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6" y="1874002"/>
            <a:ext cx="3600953" cy="363905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68FE27-7DBC-414E-A66B-DA2D62D88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8" y="1622075"/>
            <a:ext cx="6963747" cy="292458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6EE1B-EBAB-425D-FC9A-B6291E32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76325" cy="1076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73CD84-6E66-2AF4-3165-4C27DB4EB66E}"/>
              </a:ext>
            </a:extLst>
          </p:cNvPr>
          <p:cNvSpPr txBox="1"/>
          <p:nvPr/>
        </p:nvSpPr>
        <p:spPr>
          <a:xfrm>
            <a:off x="9344867" y="6519373"/>
            <a:ext cx="2745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en-IN" sz="1800" kern="1200" dirty="0">
                <a:solidFill>
                  <a:srgbClr val="000000"/>
                </a:solidFill>
                <a:effectLst/>
                <a:latin typeface="Avenir LT Pro 65 Medium" panose="020B0603020203020204"/>
                <a:ea typeface="+mn-ea"/>
                <a:cs typeface="+mn-cs"/>
              </a:rPr>
              <a:t>Presented by Kishan Singh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34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F2B6D-05D6-41FE-BF97-BFFB0A8034A0}"/>
              </a:ext>
            </a:extLst>
          </p:cNvPr>
          <p:cNvSpPr txBox="1"/>
          <p:nvPr/>
        </p:nvSpPr>
        <p:spPr>
          <a:xfrm>
            <a:off x="1076325" y="414605"/>
            <a:ext cx="9004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quarter of 2020, got the maximum 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total_sold_quantity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The final output contains these fields sorted by the total_sold_quantiy, 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Quarter,total_sold_quantity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sz="16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GB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10094-8AED-4F97-BBD1-E41D6404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6" y="1242214"/>
            <a:ext cx="6677957" cy="410584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B6A03C-22F3-4DEC-94A8-27FA11E93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94" y="4004850"/>
            <a:ext cx="2581635" cy="13432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F4191-B6FF-FADE-33D1-88C4AFBF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76325" cy="1076325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D65BEB7-4373-C50E-B3A6-711A3A5DAC67}"/>
              </a:ext>
            </a:extLst>
          </p:cNvPr>
          <p:cNvCxnSpPr/>
          <p:nvPr/>
        </p:nvCxnSpPr>
        <p:spPr>
          <a:xfrm>
            <a:off x="7081935" y="4245429"/>
            <a:ext cx="1726163" cy="662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86594F-7A05-26F5-BD69-0B5BA7C40D7A}"/>
              </a:ext>
            </a:extLst>
          </p:cNvPr>
          <p:cNvSpPr txBox="1"/>
          <p:nvPr/>
        </p:nvSpPr>
        <p:spPr>
          <a:xfrm>
            <a:off x="9365862" y="6537576"/>
            <a:ext cx="2724538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18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</p:spTree>
    <p:extLst>
      <p:ext uri="{BB962C8B-B14F-4D97-AF65-F5344CB8AC3E}">
        <p14:creationId xmlns:p14="http://schemas.microsoft.com/office/powerpoint/2010/main" val="295143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err="1">
                <a:latin typeface="Avenir LT Pro 65 Medium" panose="020B0603020203020204" pitchFamily="34" charset="0"/>
              </a:rPr>
              <a:t>AtliQ</a:t>
            </a:r>
            <a:r>
              <a:rPr lang="en-IN" b="1" dirty="0">
                <a:latin typeface="Avenir LT Pro 65 Medium" panose="020B0603020203020204" pitchFamily="34" charset="0"/>
              </a:rPr>
              <a:t> </a:t>
            </a:r>
            <a:r>
              <a:rPr lang="en-IN" b="1" dirty="0" err="1">
                <a:latin typeface="Avenir LT Pro 65 Medium" panose="020B0603020203020204" pitchFamily="34" charset="0"/>
              </a:rPr>
              <a:t>Hardwaares</a:t>
            </a:r>
            <a:endParaRPr lang="en-IN" b="1" dirty="0">
              <a:latin typeface="Avenir LT Pro 65 Medium" panose="020B06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F2B6D-05D6-41FE-BF97-BFFB0A8034A0}"/>
              </a:ext>
            </a:extLst>
          </p:cNvPr>
          <p:cNvSpPr txBox="1"/>
          <p:nvPr/>
        </p:nvSpPr>
        <p:spPr>
          <a:xfrm>
            <a:off x="1016606" y="331620"/>
            <a:ext cx="9389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channel helped to bring more gross sales in the fiscal year 2021 and the percentage of contribution? The final output contains these fields, channel gross sales min percentage.</a:t>
            </a:r>
          </a:p>
          <a:p>
            <a:endParaRPr lang="en-GB" sz="1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FEFD8-3E2F-4E75-AD37-C88FB3B7E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4" y="1076325"/>
            <a:ext cx="9392961" cy="368668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62A25-3372-4B4B-8056-22F2B2A1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88" y="4942807"/>
            <a:ext cx="3162741" cy="11526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C991A-C97C-C886-B051-49FA33C1A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76325" cy="1076325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CD37179-3CD4-22B5-AAAB-2D7E30209F65}"/>
              </a:ext>
            </a:extLst>
          </p:cNvPr>
          <p:cNvCxnSpPr>
            <a:cxnSpLocks/>
          </p:cNvCxnSpPr>
          <p:nvPr/>
        </p:nvCxnSpPr>
        <p:spPr>
          <a:xfrm>
            <a:off x="6372808" y="4366727"/>
            <a:ext cx="2034074" cy="12316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3A5BF1-AC2A-AEAE-CAD9-6D002432A0BB}"/>
              </a:ext>
            </a:extLst>
          </p:cNvPr>
          <p:cNvSpPr txBox="1"/>
          <p:nvPr/>
        </p:nvSpPr>
        <p:spPr>
          <a:xfrm>
            <a:off x="9169659" y="6488668"/>
            <a:ext cx="2708210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18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</p:spTree>
    <p:extLst>
      <p:ext uri="{BB962C8B-B14F-4D97-AF65-F5344CB8AC3E}">
        <p14:creationId xmlns:p14="http://schemas.microsoft.com/office/powerpoint/2010/main" val="105600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F2B6D-05D6-41FE-BF97-BFFB0A8034A0}"/>
              </a:ext>
            </a:extLst>
          </p:cNvPr>
          <p:cNvSpPr txBox="1"/>
          <p:nvPr/>
        </p:nvSpPr>
        <p:spPr>
          <a:xfrm>
            <a:off x="1080000" y="316729"/>
            <a:ext cx="9389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Top 3 products in each division that have a high total_sold_quantity in the 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fiscal_year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2021? The final output contains these fields, division product_code.</a:t>
            </a:r>
          </a:p>
          <a:p>
            <a:endParaRPr lang="en-GB" sz="1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41DDB-039B-4C18-8029-579FCAF96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34" y="1138955"/>
            <a:ext cx="6030167" cy="402963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C1C908-C7CC-42E1-AD53-35871EED0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20" y="3429000"/>
            <a:ext cx="5593139" cy="275310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AEB87E-ADF4-899A-143E-F0EEDB6E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" y="0"/>
            <a:ext cx="1076325" cy="107632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749339-5D42-E5E6-ACB5-DCBC02470C10}"/>
              </a:ext>
            </a:extLst>
          </p:cNvPr>
          <p:cNvCxnSpPr/>
          <p:nvPr/>
        </p:nvCxnSpPr>
        <p:spPr>
          <a:xfrm>
            <a:off x="4926563" y="4469363"/>
            <a:ext cx="1417757" cy="699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1C751E-C162-D19A-3EFE-4FD3B31A9232}"/>
              </a:ext>
            </a:extLst>
          </p:cNvPr>
          <p:cNvSpPr txBox="1"/>
          <p:nvPr/>
        </p:nvSpPr>
        <p:spPr>
          <a:xfrm>
            <a:off x="9384263" y="6541271"/>
            <a:ext cx="6097554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18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</p:spTree>
    <p:extLst>
      <p:ext uri="{BB962C8B-B14F-4D97-AF65-F5344CB8AC3E}">
        <p14:creationId xmlns:p14="http://schemas.microsoft.com/office/powerpoint/2010/main" val="1955509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A60FC-A66C-AAC9-F6C4-1070026B4E33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762E6-E185-F6E1-BB54-2BEA15D142C5}"/>
              </a:ext>
            </a:extLst>
          </p:cNvPr>
          <p:cNvSpPr txBox="1"/>
          <p:nvPr/>
        </p:nvSpPr>
        <p:spPr>
          <a:xfrm>
            <a:off x="9560767" y="6519446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7A627-EB7A-A568-E722-A2D083D3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107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9CB48-9BDD-0D6B-8CB7-8817990F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49" y="696993"/>
            <a:ext cx="9701101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6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20CD7-C6DD-4DE9-9D10-DE089B5BEB87}"/>
              </a:ext>
            </a:extLst>
          </p:cNvPr>
          <p:cNvSpPr txBox="1"/>
          <p:nvPr/>
        </p:nvSpPr>
        <p:spPr>
          <a:xfrm>
            <a:off x="3868057" y="2875002"/>
            <a:ext cx="44558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accent2"/>
                </a:solidFill>
                <a:latin typeface="Avenir LT Pro 65 Medium" panose="020B0603020203020204" pitchFamily="34" charset="0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BD946-F996-B5FE-A147-8D51314A8E4E}"/>
              </a:ext>
            </a:extLst>
          </p:cNvPr>
          <p:cNvSpPr txBox="1"/>
          <p:nvPr/>
        </p:nvSpPr>
        <p:spPr>
          <a:xfrm>
            <a:off x="9560767" y="6519446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C2ECF-ED41-5D3B-BFD7-CDAF07E4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0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25A02-54B4-4085-AA74-7172D6F153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0A814-AE87-4AAF-B243-7F076C8D156A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766D5-9C13-43FA-B2C8-4C219B2CF2F3}"/>
              </a:ext>
            </a:extLst>
          </p:cNvPr>
          <p:cNvSpPr txBox="1"/>
          <p:nvPr/>
        </p:nvSpPr>
        <p:spPr>
          <a:xfrm>
            <a:off x="9252857" y="6457332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0E845-37CE-578C-8448-2ECE6A2A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07" y="937124"/>
            <a:ext cx="10594662" cy="4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0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A814-AE87-4AAF-B243-7F076C8D156A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766D5-9C13-43FA-B2C8-4C219B2CF2F3}"/>
              </a:ext>
            </a:extLst>
          </p:cNvPr>
          <p:cNvSpPr txBox="1"/>
          <p:nvPr/>
        </p:nvSpPr>
        <p:spPr>
          <a:xfrm>
            <a:off x="9252857" y="6457332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75B54-E128-7F91-F1FD-B06B835AD6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CBB07F-E9F2-4EF2-77B3-1FB915AE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39" y="876299"/>
            <a:ext cx="10464586" cy="5364717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142E27AE-138F-4267-FF6A-DF3BBACA3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96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A814-AE87-4AAF-B243-7F076C8D156A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766D5-9C13-43FA-B2C8-4C219B2CF2F3}"/>
              </a:ext>
            </a:extLst>
          </p:cNvPr>
          <p:cNvSpPr txBox="1"/>
          <p:nvPr/>
        </p:nvSpPr>
        <p:spPr>
          <a:xfrm>
            <a:off x="9252857" y="6457332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A6E24-7088-468A-78A5-F5ABBA14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10763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5765317-11B3-5998-062B-3E196EDE5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782" y="2649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10 </a:t>
            </a:r>
            <a:r>
              <a:rPr lang="en-US" dirty="0" err="1">
                <a:solidFill>
                  <a:schemeClr val="bg1"/>
                </a:solidFill>
              </a:rPr>
              <a:t>Adhoc</a:t>
            </a:r>
            <a:r>
              <a:rPr lang="en-US" dirty="0">
                <a:solidFill>
                  <a:schemeClr val="bg1"/>
                </a:solidFill>
              </a:rPr>
              <a:t> requests for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F62DAE-15E7-3B82-C4F4-D36DF653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782" y="1593303"/>
            <a:ext cx="10515600" cy="19690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Without further Ado lets dive in deeper on the various </a:t>
            </a:r>
            <a:r>
              <a:rPr lang="en-US" dirty="0" err="1">
                <a:solidFill>
                  <a:schemeClr val="bg1"/>
                </a:solidFill>
              </a:rPr>
              <a:t>Adhoc</a:t>
            </a:r>
            <a:r>
              <a:rPr lang="en-US" dirty="0">
                <a:solidFill>
                  <a:schemeClr val="bg1"/>
                </a:solidFill>
              </a:rPr>
              <a:t> request which gave us such valuable insights</a:t>
            </a:r>
          </a:p>
          <a:p>
            <a:r>
              <a:rPr lang="en-IN" dirty="0">
                <a:solidFill>
                  <a:schemeClr val="bg1"/>
                </a:solidFill>
              </a:rPr>
              <a:t>Upcoming slides contain the Problem statement and their resolution.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9BB523-498E-3060-AC30-1204CD47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97" y="3333750"/>
            <a:ext cx="9790177" cy="26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83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395C1C-5C6E-4267-8579-728DEA313AE6}"/>
              </a:ext>
            </a:extLst>
          </p:cNvPr>
          <p:cNvSpPr txBox="1"/>
          <p:nvPr/>
        </p:nvSpPr>
        <p:spPr>
          <a:xfrm>
            <a:off x="1076325" y="329750"/>
            <a:ext cx="7242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the list of market in which customer </a:t>
            </a:r>
            <a:r>
              <a:rPr lang="en-GB" sz="16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Atliq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Exclusive” operates its business in APAC region</a:t>
            </a:r>
            <a:endParaRPr lang="en-IN" sz="1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0A814-AE87-4AAF-B243-7F076C8D156A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766D5-9C13-43FA-B2C8-4C219B2CF2F3}"/>
              </a:ext>
            </a:extLst>
          </p:cNvPr>
          <p:cNvSpPr txBox="1"/>
          <p:nvPr/>
        </p:nvSpPr>
        <p:spPr>
          <a:xfrm>
            <a:off x="9290180" y="6442818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90E18-AB3E-7611-86BE-F29B4A3FD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107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BC1AF8-0838-8D9E-4B0E-53FCC179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" y="1938967"/>
            <a:ext cx="6318809" cy="12574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C42572-DB92-3C39-C005-0CEB45C76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180" y="2901820"/>
            <a:ext cx="2051078" cy="324705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48DFC26-00D5-4BF7-3E04-9402C3FB92B3}"/>
              </a:ext>
            </a:extLst>
          </p:cNvPr>
          <p:cNvCxnSpPr>
            <a:cxnSpLocks/>
          </p:cNvCxnSpPr>
          <p:nvPr/>
        </p:nvCxnSpPr>
        <p:spPr>
          <a:xfrm>
            <a:off x="7079864" y="2567671"/>
            <a:ext cx="2092128" cy="17710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10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02EBE-EA42-4D3F-98F7-DE5853E1388B}"/>
              </a:ext>
            </a:extLst>
          </p:cNvPr>
          <p:cNvSpPr txBox="1"/>
          <p:nvPr/>
        </p:nvSpPr>
        <p:spPr>
          <a:xfrm>
            <a:off x="9094236" y="6442818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venir LT Pro 65 Medium" panose="020B0603020203020204" pitchFamily="34" charset="0"/>
              </a:rPr>
              <a:t>Presented by Kishan Singh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06CA19-541B-4ED5-A5BC-3DD51FCB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02" y="5166927"/>
            <a:ext cx="5515745" cy="5715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8F2B6D-05D6-41FE-BF97-BFFB0A8034A0}"/>
              </a:ext>
            </a:extLst>
          </p:cNvPr>
          <p:cNvSpPr txBox="1"/>
          <p:nvPr/>
        </p:nvSpPr>
        <p:spPr>
          <a:xfrm>
            <a:off x="1076325" y="490246"/>
            <a:ext cx="9389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percentage of unique product increase in 2021vs.2020?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19DCE-11FA-5A01-AC71-C4443716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0"/>
            <a:ext cx="1076325" cy="1076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F53BFF-7EA4-8A25-9476-3C68D1CA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20" y="1119493"/>
            <a:ext cx="10028789" cy="329212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7F0BFB-27FC-1657-BE06-5479A924E9CD}"/>
              </a:ext>
            </a:extLst>
          </p:cNvPr>
          <p:cNvCxnSpPr>
            <a:cxnSpLocks/>
          </p:cNvCxnSpPr>
          <p:nvPr/>
        </p:nvCxnSpPr>
        <p:spPr>
          <a:xfrm>
            <a:off x="3872204" y="4609322"/>
            <a:ext cx="1511559" cy="63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97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02EBE-EA42-4D3F-98F7-DE5853E1388B}"/>
              </a:ext>
            </a:extLst>
          </p:cNvPr>
          <p:cNvSpPr txBox="1"/>
          <p:nvPr/>
        </p:nvSpPr>
        <p:spPr>
          <a:xfrm>
            <a:off x="9252857" y="6457332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LT Pro 65 Medium" panose="020B0603020203020204" pitchFamily="34" charset="0"/>
              </a:rPr>
              <a:t>Presented By Kishan Singh</a:t>
            </a:r>
            <a:endParaRPr lang="en-IN" sz="1600" dirty="0">
              <a:latin typeface="Avenir LT Pro 65 Medium" panose="020B06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F2B6D-05D6-41FE-BF97-BFFB0A8034A0}"/>
              </a:ext>
            </a:extLst>
          </p:cNvPr>
          <p:cNvSpPr txBox="1"/>
          <p:nvPr/>
        </p:nvSpPr>
        <p:spPr>
          <a:xfrm>
            <a:off x="818744" y="251429"/>
            <a:ext cx="9790162" cy="11691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74015" eaLnBrk="0">
              <a:lnSpc>
                <a:spcPts val="1295"/>
              </a:lnSpc>
              <a:spcBef>
                <a:spcPts val="520"/>
              </a:spcBef>
              <a:spcAft>
                <a:spcPts val="0"/>
              </a:spcAft>
            </a:pPr>
            <a:r>
              <a:rPr lang="en-US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 a  report  with  all  the  unique  product  counts  for  each  segment</a:t>
            </a:r>
            <a:r>
              <a:rPr lang="en-IN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 sort  them  in  </a:t>
            </a:r>
            <a:br>
              <a:rPr lang="en-US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descending  order  of  product  counts. The  final  output</a:t>
            </a:r>
            <a:r>
              <a:rPr lang="en-IN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 2  fields, segment   product </a:t>
            </a:r>
            <a:br>
              <a:rPr lang="en-US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spc="-15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count.</a:t>
            </a:r>
            <a:endParaRPr lang="en-IN" sz="1600" b="1" spc="-15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4015" eaLnBrk="0">
              <a:lnSpc>
                <a:spcPts val="1295"/>
              </a:lnSpc>
              <a:spcBef>
                <a:spcPts val="520"/>
              </a:spcBef>
              <a:spcAft>
                <a:spcPts val="0"/>
              </a:spcAft>
            </a:pPr>
            <a:endParaRPr lang="en-IN" sz="1600" b="1" spc="-150" dirty="0">
              <a:solidFill>
                <a:schemeClr val="accent1"/>
              </a:solidFill>
              <a:effectLst/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503C0-E0B7-AA71-0CDA-AE4D07BF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" y="0"/>
            <a:ext cx="1076325" cy="1076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291C9-9C0B-780F-FB0D-CB4ECD967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672024"/>
            <a:ext cx="6340389" cy="19813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616634-DF0E-B3DE-2D36-7A1D61692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174" y="3653396"/>
            <a:ext cx="2962107" cy="23233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4CD8476-D07D-F13A-FED3-6063C20B94C4}"/>
              </a:ext>
            </a:extLst>
          </p:cNvPr>
          <p:cNvCxnSpPr>
            <a:cxnSpLocks/>
          </p:cNvCxnSpPr>
          <p:nvPr/>
        </p:nvCxnSpPr>
        <p:spPr>
          <a:xfrm>
            <a:off x="6354147" y="3321698"/>
            <a:ext cx="1996751" cy="1427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3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06B63-109F-48F1-85F2-496E9BF2ED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0000" cy="10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02EBE-EA42-4D3F-98F7-DE5853E1388B}"/>
              </a:ext>
            </a:extLst>
          </p:cNvPr>
          <p:cNvSpPr txBox="1"/>
          <p:nvPr/>
        </p:nvSpPr>
        <p:spPr>
          <a:xfrm>
            <a:off x="9252857" y="6457332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LT Pro 65 Medium" panose="020B0603020203020204" pitchFamily="34" charset="0"/>
              </a:rPr>
              <a:t>Presented By Kishan Singh</a:t>
            </a:r>
            <a:endParaRPr lang="en-IN" sz="1600" dirty="0">
              <a:latin typeface="Avenir LT Pro 65 Medium" panose="020B06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F2B6D-05D6-41FE-BF97-BFFB0A8034A0}"/>
              </a:ext>
            </a:extLst>
          </p:cNvPr>
          <p:cNvSpPr txBox="1"/>
          <p:nvPr/>
        </p:nvSpPr>
        <p:spPr>
          <a:xfrm>
            <a:off x="540000" y="221796"/>
            <a:ext cx="9818272" cy="66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115" marR="130810" indent="-526415" eaLnBrk="0">
              <a:lnSpc>
                <a:spcPct val="117000"/>
              </a:lnSpc>
              <a:spcBef>
                <a:spcPts val="700"/>
              </a:spcBef>
              <a:spcAft>
                <a:spcPts val="0"/>
              </a:spcAft>
            </a:pPr>
            <a:r>
              <a:rPr lang="en-US" sz="1400" b="1" spc="-5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Follow-up: Which segment  had the  most  increase  in  unique  products  in 2021 vs 2020?          </a:t>
            </a:r>
          </a:p>
          <a:p>
            <a:pPr marL="539115" marR="130810" indent="-526415" eaLnBrk="0">
              <a:lnSpc>
                <a:spcPct val="117000"/>
              </a:lnSpc>
              <a:spcBef>
                <a:spcPts val="7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The final output contains these fields, segment</a:t>
            </a:r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 count  2020  product_count_2021  difference.</a:t>
            </a:r>
            <a:endParaRPr lang="en-IN" sz="1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53A994-70F7-1D98-402F-FAF08F0C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84" y="1051182"/>
            <a:ext cx="4740051" cy="496867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5023BE-96EB-C30F-A0E1-A0CFCAD1C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532" y="4510962"/>
            <a:ext cx="4557155" cy="150889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5EB1735-73CA-1A99-DF09-1B176647D6ED}"/>
              </a:ext>
            </a:extLst>
          </p:cNvPr>
          <p:cNvCxnSpPr>
            <a:cxnSpLocks/>
          </p:cNvCxnSpPr>
          <p:nvPr/>
        </p:nvCxnSpPr>
        <p:spPr>
          <a:xfrm>
            <a:off x="5178493" y="4012166"/>
            <a:ext cx="1530216" cy="13156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44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90F760-FB28-46C0-BEE6-D9628C66C701}"/>
              </a:ext>
            </a:extLst>
          </p:cNvPr>
          <p:cNvSpPr txBox="1"/>
          <p:nvPr/>
        </p:nvSpPr>
        <p:spPr>
          <a:xfrm>
            <a:off x="101600" y="6412040"/>
            <a:ext cx="222636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  <a:latin typeface="Avenir LT Pro 65 Medium" panose="020B06030202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dirty="0"/>
              <a:t>AtliQ Hardwares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02EBE-EA42-4D3F-98F7-DE5853E1388B}"/>
              </a:ext>
            </a:extLst>
          </p:cNvPr>
          <p:cNvSpPr txBox="1"/>
          <p:nvPr/>
        </p:nvSpPr>
        <p:spPr>
          <a:xfrm>
            <a:off x="9252857" y="6457332"/>
            <a:ext cx="3540225" cy="33855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LT Pro 65 Medium" panose="020B0603020203020204" pitchFamily="34" charset="0"/>
              </a:rPr>
              <a:t>Presented By Kishan Singh</a:t>
            </a:r>
            <a:endParaRPr lang="en-IN" sz="1600" dirty="0">
              <a:latin typeface="Avenir LT Pro 65 Medium" panose="020B06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F2B6D-05D6-41FE-BF97-BFFB0A8034A0}"/>
              </a:ext>
            </a:extLst>
          </p:cNvPr>
          <p:cNvSpPr txBox="1"/>
          <p:nvPr/>
        </p:nvSpPr>
        <p:spPr>
          <a:xfrm>
            <a:off x="1076325" y="245774"/>
            <a:ext cx="9389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the products The final output that have the highest and lowest manufacturing costs</a:t>
            </a:r>
          </a:p>
          <a:p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contain these fields, product_code,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7E3E8-1608-6C55-C17C-ECB12D68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5" cy="1076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59364-3AA1-B153-D610-554B6F12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076323"/>
            <a:ext cx="6264183" cy="38255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C738BE-7398-33E0-B4F0-FEED38EF3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76" y="5233821"/>
            <a:ext cx="4168501" cy="7011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52D9DB4-4E74-8903-058B-8CB1703F0EE1}"/>
              </a:ext>
            </a:extLst>
          </p:cNvPr>
          <p:cNvCxnSpPr/>
          <p:nvPr/>
        </p:nvCxnSpPr>
        <p:spPr>
          <a:xfrm>
            <a:off x="5915608" y="4599992"/>
            <a:ext cx="1424900" cy="10730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97423"/>
      </p:ext>
    </p:extLst>
  </p:cSld>
  <p:clrMapOvr>
    <a:masterClrMapping/>
  </p:clrMapOvr>
</p:sld>
</file>

<file path=ppt/theme/theme1.xml><?xml version="1.0" encoding="utf-8"?>
<a:theme xmlns:a="http://schemas.openxmlformats.org/drawingml/2006/main" name="11111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1111" id="{7E65B1E8-BFFE-4A81-A9BF-CD895C7ECE66}" vid="{5FDA63A6-45D5-4DB4-9E59-A8D93E609B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111111</Template>
  <TotalTime>1674</TotalTime>
  <Words>460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LT Pro 65 Medium</vt:lpstr>
      <vt:lpstr>Calibri</vt:lpstr>
      <vt:lpstr>Calibri Light</vt:lpstr>
      <vt:lpstr>111111</vt:lpstr>
      <vt:lpstr>PowerPoint Presentation</vt:lpstr>
      <vt:lpstr>PowerPoint Presentation</vt:lpstr>
      <vt:lpstr>PowerPoint Presentation</vt:lpstr>
      <vt:lpstr>10 Adhoc requests for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Yatin</dc:creator>
  <cp:lastModifiedBy>Kishan Singh</cp:lastModifiedBy>
  <cp:revision>53</cp:revision>
  <dcterms:created xsi:type="dcterms:W3CDTF">2024-04-27T19:30:57Z</dcterms:created>
  <dcterms:modified xsi:type="dcterms:W3CDTF">2025-02-21T06:39:55Z</dcterms:modified>
</cp:coreProperties>
</file>